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44"/>
  </p:notesMasterIdLst>
  <p:sldIdLst>
    <p:sldId id="256" r:id="rId2"/>
    <p:sldId id="287" r:id="rId3"/>
    <p:sldId id="288" r:id="rId4"/>
    <p:sldId id="259" r:id="rId5"/>
    <p:sldId id="289" r:id="rId6"/>
    <p:sldId id="290" r:id="rId7"/>
    <p:sldId id="291" r:id="rId8"/>
    <p:sldId id="292" r:id="rId9"/>
    <p:sldId id="295" r:id="rId10"/>
    <p:sldId id="293" r:id="rId11"/>
    <p:sldId id="296" r:id="rId12"/>
    <p:sldId id="297" r:id="rId13"/>
    <p:sldId id="298" r:id="rId14"/>
    <p:sldId id="265" r:id="rId15"/>
    <p:sldId id="257" r:id="rId16"/>
    <p:sldId id="260" r:id="rId17"/>
    <p:sldId id="258" r:id="rId18"/>
    <p:sldId id="261" r:id="rId19"/>
    <p:sldId id="272" r:id="rId20"/>
    <p:sldId id="262" r:id="rId21"/>
    <p:sldId id="263" r:id="rId22"/>
    <p:sldId id="264" r:id="rId23"/>
    <p:sldId id="266" r:id="rId24"/>
    <p:sldId id="267" r:id="rId25"/>
    <p:sldId id="268" r:id="rId26"/>
    <p:sldId id="269" r:id="rId27"/>
    <p:sldId id="270" r:id="rId28"/>
    <p:sldId id="271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5ACF0F-4283-426B-BA17-638302BA08E5}">
  <a:tblStyle styleId="{775ACF0F-4283-426B-BA17-638302BA08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7"/>
    <p:restoredTop sz="94604"/>
  </p:normalViewPr>
  <p:slideViewPr>
    <p:cSldViewPr snapToGrid="0" snapToObjects="1">
      <p:cViewPr varScale="1">
        <p:scale>
          <a:sx n="190" d="100"/>
          <a:sy n="190" d="100"/>
        </p:scale>
        <p:origin x="21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15" b="0" i="0" u="none" strike="noStrike" kern="1200" spc="0" baseline="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pPr>
            <a:r>
              <a:rPr lang="en-US" sz="1300" u="none" dirty="0"/>
              <a:t>Factors that Impact Whiff Probability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spc="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32-C44C-B345-C13961DC714F}"/>
              </c:ext>
            </c:extLst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B32-C44C-B345-C13961DC714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32-C44C-B345-C13961DC714F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AB32-C44C-B345-C13961DC714F}"/>
              </c:ext>
            </c:extLst>
          </c:dPt>
          <c:cat>
            <c:strRef>
              <c:f>Sheet1!$A$2:$A$5</c:f>
              <c:strCache>
                <c:ptCount val="4"/>
                <c:pt idx="0">
                  <c:v>Unexplained</c:v>
                </c:pt>
                <c:pt idx="1">
                  <c:v>Other Factors</c:v>
                </c:pt>
                <c:pt idx="2">
                  <c:v>Plate Height</c:v>
                </c:pt>
                <c:pt idx="3">
                  <c:v>Swing Probability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13</c:v>
                </c:pt>
                <c:pt idx="1">
                  <c:v>42</c:v>
                </c:pt>
                <c:pt idx="2">
                  <c:v>32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2-C44C-B345-C13961DC71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venir Roman" panose="02000503020000020003" pitchFamily="2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15" b="0" i="0" u="none" strike="noStrike" kern="1200" spc="0" baseline="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pPr>
            <a:r>
              <a:rPr lang="en-US" sz="1300" u="none" dirty="0"/>
              <a:t>Factors that Impact Swing Probability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15" b="0" i="0" u="none" strike="noStrike" kern="1200" spc="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32-C44C-B345-C13961DC714F}"/>
              </c:ext>
            </c:extLst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B32-C44C-B345-C13961DC714F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32-C44C-B345-C13961DC714F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AB32-C44C-B345-C13961DC714F}"/>
              </c:ext>
            </c:extLst>
          </c:dPt>
          <c:cat>
            <c:strRef>
              <c:f>Sheet1!$A$2:$A$5</c:f>
              <c:strCache>
                <c:ptCount val="4"/>
                <c:pt idx="0">
                  <c:v>Unexplained</c:v>
                </c:pt>
                <c:pt idx="1">
                  <c:v>Other Factors</c:v>
                </c:pt>
                <c:pt idx="2">
                  <c:v>Plate Side</c:v>
                </c:pt>
                <c:pt idx="3">
                  <c:v>Plate Height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15</c:v>
                </c:pt>
                <c:pt idx="2">
                  <c:v>35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32-C44C-B345-C13961DC71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venir Roman" panose="02000503020000020003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venir Roman" panose="02000503020000020003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media/image5.tif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568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271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194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692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8501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206c3cb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206c3cb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3092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77d159c9d1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77d159c9d1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1422c4bed_147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1422c4bed_147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7092887f1d_3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7092887f1d_3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696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793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684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026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9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lora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quattrocento-sans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Methods of Improving </a:t>
            </a:r>
            <a:r>
              <a:rPr lang="en" dirty="0">
                <a:highlight>
                  <a:srgbClr val="FFCD00"/>
                </a:highlight>
                <a:latin typeface="Avenir Roman" panose="02000503020000020003" pitchFamily="2" charset="0"/>
              </a:rPr>
              <a:t>Whiff Probability</a:t>
            </a: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71;p12">
            <a:extLst>
              <a:ext uri="{FF2B5EF4-FFF2-40B4-BE49-F238E27FC236}">
                <a16:creationId xmlns:a16="http://schemas.microsoft.com/office/drawing/2014/main" id="{418C69C9-DCCB-2A4D-B307-F1A4E5DD2621}"/>
              </a:ext>
            </a:extLst>
          </p:cNvPr>
          <p:cNvSpPr txBox="1">
            <a:spLocks/>
          </p:cNvSpPr>
          <p:nvPr/>
        </p:nvSpPr>
        <p:spPr>
          <a:xfrm>
            <a:off x="947231" y="4086424"/>
            <a:ext cx="4523700" cy="619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ora"/>
              <a:buNone/>
              <a:defRPr sz="36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sz="2000" dirty="0">
                <a:latin typeface="Avenir Roman" panose="02000503020000020003" pitchFamily="2" charset="0"/>
              </a:rPr>
              <a:t>Adi Srikanth, Winter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Quantification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Quantify the ideal modifications to Plate Height and Plate Side to best increase Whiff Probability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3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4909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Plate Height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694" y="1616470"/>
            <a:ext cx="4110934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700" dirty="0">
                <a:latin typeface="Avenir Roman" panose="02000503020000020003" pitchFamily="2" charset="0"/>
              </a:rPr>
              <a:t>Whiff Rate peaks when Plate Height is in the range of 0.9 – 1.1 feet</a:t>
            </a:r>
          </a:p>
          <a:p>
            <a:pPr lvl="0"/>
            <a:r>
              <a:rPr lang="en-US" sz="1700" dirty="0">
                <a:latin typeface="Avenir Roman" panose="02000503020000020003" pitchFamily="2" charset="0"/>
              </a:rPr>
              <a:t>Currently, only a sliver of pitcher are in the sweet spot</a:t>
            </a:r>
          </a:p>
          <a:p>
            <a:pPr lvl="0"/>
            <a:r>
              <a:rPr lang="en-US" sz="1700" dirty="0">
                <a:latin typeface="Avenir Roman" panose="02000503020000020003" pitchFamily="2" charset="0"/>
              </a:rPr>
              <a:t>Thousands of pitch simulations show that targeting this range can increase Whiff Probability by a factor of over 15%  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55F56A-A9A5-0D45-8748-3A83FA97B63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4F4"/>
              </a:clrFrom>
              <a:clrTo>
                <a:srgbClr val="F4F4F4">
                  <a:alpha val="0"/>
                </a:srgbClr>
              </a:clrTo>
            </a:clrChange>
            <a:grayscl/>
          </a:blip>
          <a:stretch>
            <a:fillRect/>
          </a:stretch>
        </p:blipFill>
        <p:spPr>
          <a:xfrm>
            <a:off x="5509817" y="1358268"/>
            <a:ext cx="3124200" cy="1892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F4BD6A-6BA5-A842-B2C2-563BC75551DB}"/>
              </a:ext>
            </a:extLst>
          </p:cNvPr>
          <p:cNvSpPr txBox="1"/>
          <p:nvPr/>
        </p:nvSpPr>
        <p:spPr>
          <a:xfrm>
            <a:off x="5741847" y="1238344"/>
            <a:ext cx="26601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Roman" panose="02000503020000020003" pitchFamily="2" charset="0"/>
              </a:rPr>
              <a:t>Distribution of Plate Height Values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86CF97-6285-A74C-9A6C-EAF99344D34A}"/>
              </a:ext>
            </a:extLst>
          </p:cNvPr>
          <p:cNvSpPr txBox="1"/>
          <p:nvPr/>
        </p:nvSpPr>
        <p:spPr>
          <a:xfrm>
            <a:off x="5786098" y="3128328"/>
            <a:ext cx="26601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venir Roman" panose="02000503020000020003" pitchFamily="2" charset="0"/>
              </a:rPr>
              <a:t>Plate Height (feet)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1AD840-E13E-D849-8BF1-9E9CEFE12E2E}"/>
              </a:ext>
            </a:extLst>
          </p:cNvPr>
          <p:cNvSpPr txBox="1"/>
          <p:nvPr/>
        </p:nvSpPr>
        <p:spPr>
          <a:xfrm rot="16200000">
            <a:off x="4589653" y="2104363"/>
            <a:ext cx="1568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Roman" panose="02000503020000020003" pitchFamily="2" charset="0"/>
              </a:rPr>
              <a:t>Number of Pitches Thrown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19A6EB-91E2-444A-B697-AF6FACAC64D2}"/>
              </a:ext>
            </a:extLst>
          </p:cNvPr>
          <p:cNvCxnSpPr/>
          <p:nvPr/>
        </p:nvCxnSpPr>
        <p:spPr>
          <a:xfrm flipH="1">
            <a:off x="6683188" y="1875865"/>
            <a:ext cx="988359" cy="4285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3B9B362-EAA9-7F4E-AAC3-A1BAD99A9F06}"/>
              </a:ext>
            </a:extLst>
          </p:cNvPr>
          <p:cNvSpPr txBox="1"/>
          <p:nvPr/>
        </p:nvSpPr>
        <p:spPr>
          <a:xfrm>
            <a:off x="7516975" y="1612850"/>
            <a:ext cx="98087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venir Roman" panose="02000503020000020003" pitchFamily="2" charset="0"/>
              </a:rPr>
              <a:t>The Sweet Spot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14AC4E55-D0B5-D042-BE78-CCD655CF0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377483"/>
              </p:ext>
            </p:extLst>
          </p:nvPr>
        </p:nvGraphicFramePr>
        <p:xfrm>
          <a:off x="5336626" y="3500858"/>
          <a:ext cx="3470580" cy="127037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53783">
                  <a:extLst>
                    <a:ext uri="{9D8B030D-6E8A-4147-A177-3AD203B41FA5}">
                      <a16:colId xmlns:a16="http://schemas.microsoft.com/office/drawing/2014/main" val="2929134544"/>
                    </a:ext>
                  </a:extLst>
                </a:gridCol>
                <a:gridCol w="503077">
                  <a:extLst>
                    <a:ext uri="{9D8B030D-6E8A-4147-A177-3AD203B41FA5}">
                      <a16:colId xmlns:a16="http://schemas.microsoft.com/office/drawing/2014/main" val="2270571776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2586896459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3888578387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3716251112"/>
                    </a:ext>
                  </a:extLst>
                </a:gridCol>
                <a:gridCol w="578430">
                  <a:extLst>
                    <a:ext uri="{9D8B030D-6E8A-4147-A177-3AD203B41FA5}">
                      <a16:colId xmlns:a16="http://schemas.microsoft.com/office/drawing/2014/main" val="2923172836"/>
                    </a:ext>
                  </a:extLst>
                </a:gridCol>
              </a:tblGrid>
              <a:tr h="317593">
                <a:tc gridSpan="6"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latin typeface="Avenir Roman" panose="02000503020000020003" pitchFamily="2" charset="0"/>
                        </a:rPr>
                        <a:t>Whiff Rate Before vs After Change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53624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064749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58%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382110"/>
                  </a:ext>
                </a:extLst>
              </a:tr>
              <a:tr h="31759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venir Roman" panose="02000503020000020003" pitchFamily="2" charset="0"/>
                        </a:rPr>
                        <a:t>3 yrs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venir Roman" panose="02000503020000020003" pitchFamily="2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326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809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Plate Side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9419" y="1475270"/>
            <a:ext cx="812751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400" dirty="0">
                <a:latin typeface="Avenir Roman" panose="02000503020000020003" pitchFamily="2" charset="0"/>
              </a:rPr>
              <a:t>With right-handed batters, Whiff Probability peaks when Plate Height is between -0.5 and 1.1 feet</a:t>
            </a:r>
          </a:p>
          <a:p>
            <a:pPr lvl="0"/>
            <a:r>
              <a:rPr lang="en-US" sz="1400" dirty="0">
                <a:latin typeface="Avenir Roman" panose="02000503020000020003" pitchFamily="2" charset="0"/>
              </a:rPr>
              <a:t>With left-handed batters, Whiff Probability peaks when Plate Height is between 0.25 and 1.25 feet</a:t>
            </a:r>
          </a:p>
          <a:p>
            <a:pPr lvl="0"/>
            <a:r>
              <a:rPr lang="en-US" sz="1400" dirty="0">
                <a:latin typeface="Avenir Roman" panose="02000503020000020003" pitchFamily="2" charset="0"/>
              </a:rPr>
              <a:t>Pitching in the sweet spot is expected to increase Whiff Probability by +8% (not a factor)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38BAFF7-77F2-9F45-877A-D7F271105902}"/>
              </a:ext>
            </a:extLst>
          </p:cNvPr>
          <p:cNvGrpSpPr/>
          <p:nvPr/>
        </p:nvGrpSpPr>
        <p:grpSpPr>
          <a:xfrm>
            <a:off x="1381250" y="3213733"/>
            <a:ext cx="2862524" cy="1656389"/>
            <a:chOff x="546764" y="3123893"/>
            <a:chExt cx="3065922" cy="193338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27E7EC8-CB99-F646-A2D6-25B084529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4F4F4"/>
                </a:clrFrom>
                <a:clrTo>
                  <a:srgbClr val="F4F4F4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22024" y="3264537"/>
              <a:ext cx="2758345" cy="1623864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CB53E03-7356-CF44-8DC8-C746D39D8313}"/>
                </a:ext>
              </a:extLst>
            </p:cNvPr>
            <p:cNvGrpSpPr/>
            <p:nvPr/>
          </p:nvGrpSpPr>
          <p:grpSpPr>
            <a:xfrm>
              <a:off x="546764" y="3123893"/>
              <a:ext cx="3065922" cy="1933388"/>
              <a:chOff x="5173950" y="1181494"/>
              <a:chExt cx="3323903" cy="225809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7F4BD6A-6BA5-A842-B2C2-563BC75551DB}"/>
                  </a:ext>
                </a:extLst>
              </p:cNvPr>
              <p:cNvSpPr txBox="1"/>
              <p:nvPr/>
            </p:nvSpPr>
            <p:spPr>
              <a:xfrm>
                <a:off x="5206268" y="1181494"/>
                <a:ext cx="3290633" cy="3566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venir Roman" panose="02000503020000020003" pitchFamily="2" charset="0"/>
                  </a:rPr>
                  <a:t>Distribution of Plate Side Values, Righties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E86CF97-6285-A74C-9A6C-EAF99344D34A}"/>
                  </a:ext>
                </a:extLst>
              </p:cNvPr>
              <p:cNvSpPr txBox="1"/>
              <p:nvPr/>
            </p:nvSpPr>
            <p:spPr>
              <a:xfrm>
                <a:off x="5637524" y="3143029"/>
                <a:ext cx="2660139" cy="296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Plate Side (feet)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E1AD840-E13E-D849-8BF1-9E9CEFE12E2E}"/>
                  </a:ext>
                </a:extLst>
              </p:cNvPr>
              <p:cNvSpPr txBox="1"/>
              <p:nvPr/>
            </p:nvSpPr>
            <p:spPr>
              <a:xfrm rot="16200000">
                <a:off x="4589653" y="2104363"/>
                <a:ext cx="15687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venir Roman" panose="02000503020000020003" pitchFamily="2" charset="0"/>
                  </a:rPr>
                  <a:t>Number of Pitches Thrown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5119A6EB-91E2-444A-B697-AF6FACAC64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913747" y="1875865"/>
                <a:ext cx="757801" cy="418188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B9B362-EAA9-7F4E-AAC3-A1BAD99A9F06}"/>
                  </a:ext>
                </a:extLst>
              </p:cNvPr>
              <p:cNvSpPr txBox="1"/>
              <p:nvPr/>
            </p:nvSpPr>
            <p:spPr>
              <a:xfrm>
                <a:off x="7516975" y="1612850"/>
                <a:ext cx="980878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The Sweet Spot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E16DCC3-4644-FD48-834A-4885327F14C8}"/>
              </a:ext>
            </a:extLst>
          </p:cNvPr>
          <p:cNvGrpSpPr/>
          <p:nvPr/>
        </p:nvGrpSpPr>
        <p:grpSpPr>
          <a:xfrm>
            <a:off x="5225101" y="3196875"/>
            <a:ext cx="3006652" cy="1681120"/>
            <a:chOff x="3649642" y="3124702"/>
            <a:chExt cx="3172486" cy="193338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4127EED-1FAE-E349-8AA5-948545780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4F4F4"/>
                </a:clrFrom>
                <a:clrTo>
                  <a:srgbClr val="F4F4F4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945360" y="3276256"/>
              <a:ext cx="2717425" cy="1577860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0B3CCF3-62F3-D549-ACF7-2B4C4AD22EDF}"/>
                </a:ext>
              </a:extLst>
            </p:cNvPr>
            <p:cNvGrpSpPr/>
            <p:nvPr/>
          </p:nvGrpSpPr>
          <p:grpSpPr>
            <a:xfrm>
              <a:off x="3649642" y="3124702"/>
              <a:ext cx="3172486" cy="1933388"/>
              <a:chOff x="5173950" y="1181494"/>
              <a:chExt cx="3439434" cy="2258096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579DF46-B5D5-6249-B8CA-12BF685483D4}"/>
                  </a:ext>
                </a:extLst>
              </p:cNvPr>
              <p:cNvSpPr txBox="1"/>
              <p:nvPr/>
            </p:nvSpPr>
            <p:spPr>
              <a:xfrm>
                <a:off x="5321799" y="1181494"/>
                <a:ext cx="3291585" cy="3375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Avenir Roman" panose="02000503020000020003" pitchFamily="2" charset="0"/>
                  </a:rPr>
                  <a:t>Distribution of Plate Side Values, Lefties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19DF3B8-B458-2A4F-A070-2EC3A8EF71D1}"/>
                  </a:ext>
                </a:extLst>
              </p:cNvPr>
              <p:cNvSpPr txBox="1"/>
              <p:nvPr/>
            </p:nvSpPr>
            <p:spPr>
              <a:xfrm>
                <a:off x="5637522" y="3143029"/>
                <a:ext cx="2660139" cy="2965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Plate Side (feet)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F3E8AD2-0371-5E41-8CCF-B1DC4F743055}"/>
                  </a:ext>
                </a:extLst>
              </p:cNvPr>
              <p:cNvSpPr txBox="1"/>
              <p:nvPr/>
            </p:nvSpPr>
            <p:spPr>
              <a:xfrm rot="16200000">
                <a:off x="4589653" y="2104363"/>
                <a:ext cx="15687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latin typeface="Avenir Roman" panose="02000503020000020003" pitchFamily="2" charset="0"/>
                  </a:rPr>
                  <a:t>Number of Pitches Thrown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C32C9DB6-10F8-D34C-BEC4-D8A33ECA06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72551" y="1875865"/>
                <a:ext cx="498998" cy="32949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929C81A-E03A-C142-9C3D-E19B57D2831F}"/>
                  </a:ext>
                </a:extLst>
              </p:cNvPr>
              <p:cNvSpPr txBox="1"/>
              <p:nvPr/>
            </p:nvSpPr>
            <p:spPr>
              <a:xfrm>
                <a:off x="7516975" y="1612850"/>
                <a:ext cx="980878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Avenir Roman" panose="02000503020000020003" pitchFamily="2" charset="0"/>
                  </a:rPr>
                  <a:t>The Sweet Spot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8857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x15%</a:t>
            </a:r>
            <a:r>
              <a:rPr lang="en" sz="4800" dirty="0">
                <a:latin typeface="Avenir Roman" panose="02000503020000020003" pitchFamily="2" charset="0"/>
              </a:rPr>
              <a:t> Whiff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Through Improving Plate Height pitch location</a:t>
            </a:r>
            <a:endParaRPr sz="1800" dirty="0">
              <a:latin typeface="Avenir Roman" panose="02000503020000020003" pitchFamily="2" charset="0"/>
            </a:endParaRPr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11% </a:t>
            </a: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  <a:sym typeface="Wingdings" pitchFamily="2" charset="2"/>
              </a:rPr>
              <a:t> 17%</a:t>
            </a:r>
            <a:r>
              <a:rPr lang="en" sz="4800" dirty="0">
                <a:latin typeface="Avenir Roman" panose="02000503020000020003" pitchFamily="2" charset="0"/>
                <a:sym typeface="Wingdings" pitchFamily="2" charset="2"/>
              </a:rPr>
              <a:t> YoY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Adjusted for cannibalization</a:t>
            </a:r>
            <a:endParaRPr sz="1800" dirty="0">
              <a:latin typeface="Avenir Roman" panose="02000503020000020003" pitchFamily="2" charset="0"/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  <a:latin typeface="Avenir Roman" panose="02000503020000020003" pitchFamily="2" charset="0"/>
              </a:rPr>
              <a:t>+8%</a:t>
            </a:r>
            <a:r>
              <a:rPr lang="en" sz="4800" dirty="0">
                <a:latin typeface="Avenir Roman" panose="02000503020000020003" pitchFamily="2" charset="0"/>
              </a:rPr>
              <a:t> Whiff Rate</a:t>
            </a:r>
            <a:endParaRPr sz="4800" dirty="0">
              <a:latin typeface="Avenir Roman" panose="02000503020000020003" pitchFamily="2" charset="0"/>
            </a:endParaRPr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Avenir Roman" panose="02000503020000020003" pitchFamily="2" charset="0"/>
              </a:rPr>
              <a:t>Through improving Plate Side pitch location</a:t>
            </a:r>
            <a:endParaRPr sz="1800" dirty="0">
              <a:latin typeface="Avenir Roman" panose="02000503020000020003" pitchFamily="2" charset="0"/>
            </a:endParaRPr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1954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4361975" y="878850"/>
            <a:ext cx="417300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A picture is worth </a:t>
            </a:r>
            <a:r>
              <a:rPr lang="en" sz="2000" b="1" dirty="0">
                <a:solidFill>
                  <a:schemeClr val="dk1"/>
                </a:solidFill>
                <a:highlight>
                  <a:srgbClr val="FFCD00"/>
                </a:highlight>
                <a:latin typeface="Avenir Roman" panose="02000503020000020003" pitchFamily="2" charset="0"/>
                <a:ea typeface="Lora"/>
                <a:cs typeface="Lora"/>
                <a:sym typeface="Lora"/>
              </a:rPr>
              <a:t>a thousand words</a:t>
            </a:r>
            <a:endParaRPr sz="2000" b="1" dirty="0">
              <a:solidFill>
                <a:schemeClr val="dk1"/>
              </a:solidFill>
              <a:highlight>
                <a:srgbClr val="FFCD00"/>
              </a:highlight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latin typeface="Avenir Roman" panose="02000503020000020003" pitchFamily="2" charset="0"/>
              </a:rPr>
              <a:t>A complex idea can be conveyed with just a single still image, namely making it possible to absorb large amounts of data quickly.</a:t>
            </a:r>
            <a:endParaRPr sz="2000" dirty="0">
              <a:latin typeface="Avenir Roman" panose="02000503020000020003" pitchFamily="2" charset="0"/>
            </a:endParaRPr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1"/>
          <p:cNvPicPr preferRelativeResize="0"/>
          <p:nvPr/>
        </p:nvPicPr>
        <p:blipFill rotWithShape="1">
          <a:blip r:embed="rId3"/>
          <a:srcRect l="42093"/>
          <a:stretch/>
        </p:blipFill>
        <p:spPr>
          <a:xfrm>
            <a:off x="491397" y="878850"/>
            <a:ext cx="3152755" cy="3119215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5650" y="4163500"/>
            <a:ext cx="9144000" cy="9798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381250" y="1578150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GOOGLE SLIDES</a:t>
            </a:r>
            <a:endParaRPr sz="1200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"Use as Google Slides Theme".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You will get a copy of this document on your Google Drive and will be able to edit, add or delete slides.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You have to be signed in to your Google account.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044602" y="1578150"/>
            <a:ext cx="3367500" cy="22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EDIT IN POWERPOINT®</a:t>
            </a:r>
            <a:endParaRPr sz="1200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Click on the button under the presentation preview that says "Download as PowerPoint template". You will get a .pptx file that you can edit in PowerPoint.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Remember to download and install the fonts used in this presentation (you’ll find the links to the font files needed in the </a:t>
            </a:r>
            <a:r>
              <a:rPr lang="en" sz="1200" u="sng" dirty="0">
                <a:latin typeface="Quattrocento Sans"/>
                <a:ea typeface="Quattrocento Sans"/>
                <a:cs typeface="Quattrocento Sans"/>
                <a:sym typeface="Quattrocento Sans"/>
                <a:hlinkClick r:id="rId3" action="ppaction://hlinksldjump"/>
              </a:rPr>
              <a:t>Presentation design slide</a:t>
            </a:r>
            <a:r>
              <a:rPr lang="en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75650" y="4134525"/>
            <a:ext cx="7846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b="1" i="1">
                <a:latin typeface="Lora"/>
                <a:ea typeface="Lora"/>
                <a:cs typeface="Lora"/>
                <a:sym typeface="Lora"/>
              </a:rPr>
              <a:t>More info on how to use this template at </a:t>
            </a:r>
            <a:r>
              <a:rPr lang="en" sz="1100" b="1" i="1" u="sng">
                <a:latin typeface="Lora"/>
                <a:ea typeface="Lora"/>
                <a:cs typeface="Lora"/>
                <a:sym typeface="Lora"/>
                <a:hlinkClick r:id="rId4"/>
              </a:rPr>
              <a:t>www.slidescarnival.com/help-use-presentation-template</a:t>
            </a:r>
            <a:endParaRPr sz="11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i="1">
                <a:latin typeface="Lora"/>
                <a:ea typeface="Lora"/>
                <a:cs typeface="Lora"/>
                <a:sym typeface="Lora"/>
              </a:rPr>
              <a:t>This template is free to use under </a:t>
            </a:r>
            <a:r>
              <a:rPr lang="en" sz="1100" i="1" u="sng">
                <a:latin typeface="Lora"/>
                <a:ea typeface="Lora"/>
                <a:cs typeface="Lora"/>
                <a:sym typeface="Lora"/>
                <a:hlinkClick r:id="rId5"/>
              </a:rPr>
              <a:t>Creative Commons Attribution license</a:t>
            </a:r>
            <a:r>
              <a:rPr lang="en" sz="1100" i="1">
                <a:latin typeface="Lora"/>
                <a:ea typeface="Lora"/>
                <a:cs typeface="Lora"/>
                <a:sym typeface="Lora"/>
              </a:rPr>
              <a:t>. You can keep the Credits slide or mention SlidesCarnival and other resources used in a slide footer.</a:t>
            </a: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</a:t>
            </a:r>
            <a:r>
              <a:rPr lang="en">
                <a:highlight>
                  <a:srgbClr val="FFCD00"/>
                </a:highlight>
              </a:rPr>
              <a:t> philosophical thoughts </a:t>
            </a:r>
            <a:r>
              <a:rPr lang="en"/>
              <a:t>from the reader.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I am </a:t>
            </a:r>
            <a:r>
              <a:rPr lang="en" sz="3600" b="1" i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Jayden Smith</a:t>
            </a:r>
            <a:endParaRPr sz="3600" b="1" i="1">
              <a:highlight>
                <a:srgbClr val="FFCD00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I am here because I love to give presentations.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You can find me at </a:t>
            </a:r>
            <a:r>
              <a:rPr lang="en" sz="1800">
                <a:solidFill>
                  <a:schemeClr val="dk1"/>
                </a:solidFill>
                <a:highlight>
                  <a:srgbClr val="FFCD00"/>
                </a:highlight>
              </a:rPr>
              <a:t>@username</a:t>
            </a:r>
            <a:endParaRPr sz="1800">
              <a:solidFill>
                <a:schemeClr val="dk1"/>
              </a:solidFill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" name="Google Shape;10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600" y="861898"/>
            <a:ext cx="1133700" cy="1133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>
                <a:highlight>
                  <a:srgbClr val="FFCD00"/>
                </a:highlight>
              </a:rPr>
              <a:t>slide title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And some text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◉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91" name="Google Shape;29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972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rgbClr val="FFCD00"/>
                </a:highlight>
              </a:rPr>
              <a:t>100%</a:t>
            </a:r>
            <a:endParaRPr sz="4800">
              <a:highlight>
                <a:srgbClr val="FFCD00"/>
              </a:highlight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Executive Summary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26141" y="1616470"/>
            <a:ext cx="746480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dirty="0">
                <a:latin typeface="Avenir Roman" panose="02000503020000020003" pitchFamily="2" charset="0"/>
              </a:rPr>
              <a:t>The two most promising avenues to improve Whiff Probability involve modifying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  <a:sym typeface="Lora"/>
              </a:rPr>
              <a:t>Plate Height</a:t>
            </a:r>
            <a:r>
              <a:rPr lang="en-US" dirty="0">
                <a:latin typeface="Avenir Roman" panose="02000503020000020003" pitchFamily="2" charset="0"/>
                <a:sym typeface="Lora"/>
              </a:rPr>
              <a:t> </a:t>
            </a:r>
            <a:r>
              <a:rPr lang="en-US" dirty="0">
                <a:latin typeface="Avenir Roman" panose="02000503020000020003" pitchFamily="2" charset="0"/>
              </a:rPr>
              <a:t>and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</a:rPr>
              <a:t>Plate Side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dirty="0">
                <a:latin typeface="Avenir Roman" panose="02000503020000020003" pitchFamily="2" charset="0"/>
              </a:rPr>
              <a:t>Changing the vertical and horizontal pitch location expected to </a:t>
            </a:r>
            <a:r>
              <a:rPr lang="en-US" dirty="0">
                <a:highlight>
                  <a:srgbClr val="FFCD00"/>
                </a:highlight>
                <a:latin typeface="Avenir Roman" panose="02000503020000020003" pitchFamily="2" charset="0"/>
              </a:rPr>
              <a:t>increase Whiff Probability by 6%</a:t>
            </a:r>
            <a:r>
              <a:rPr lang="en-US" dirty="0">
                <a:latin typeface="Avenir Roman" panose="02000503020000020003" pitchFamily="2" charset="0"/>
              </a:rPr>
              <a:t> in one year</a:t>
            </a:r>
            <a:endParaRPr dirty="0">
              <a:latin typeface="Avenir Roman" panose="02000503020000020003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Avenir Roman" panose="02000503020000020003" pitchFamily="2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8811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highlight>
                  <a:srgbClr val="FFCD00"/>
                </a:highlight>
              </a:rPr>
              <a:t>Big concept</a:t>
            </a:r>
            <a:endParaRPr sz="4800">
              <a:highlight>
                <a:srgbClr val="FFCD00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White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Black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Yellow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Blue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rgbClr val="FFCD00"/>
                </a:highlight>
              </a:rPr>
              <a:t>Red</a:t>
            </a:r>
            <a:endParaRPr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 idx="4294967295"/>
          </p:nvPr>
        </p:nvSpPr>
        <p:spPr>
          <a:xfrm>
            <a:off x="3399200" y="3715750"/>
            <a:ext cx="23457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CD00"/>
                </a:highlight>
              </a:rPr>
              <a:t>Want big impact? </a:t>
            </a:r>
            <a:r>
              <a:rPr lang="en" sz="1800" i="1">
                <a:highlight>
                  <a:srgbClr val="FFCD00"/>
                </a:highlight>
              </a:rPr>
              <a:t>Use big image.</a:t>
            </a:r>
            <a:endParaRPr sz="1800" i="1">
              <a:highlight>
                <a:srgbClr val="FFCD00"/>
              </a:highlight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4465375" y="4440675"/>
            <a:ext cx="213248" cy="191461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Gray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White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ttrocento Sans"/>
                <a:ea typeface="Quattrocento Sans"/>
                <a:cs typeface="Quattrocento Sans"/>
                <a:sym typeface="Quattrocento Sans"/>
              </a:rPr>
              <a:t>Black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1363850" y="919725"/>
            <a:ext cx="38895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use </a:t>
            </a:r>
            <a:r>
              <a:rPr lang="en">
                <a:highlight>
                  <a:srgbClr val="FFCD00"/>
                </a:highlight>
              </a:rPr>
              <a:t>diagrams</a:t>
            </a:r>
            <a:r>
              <a:rPr lang="en"/>
              <a:t> to explain complex ideas</a:t>
            </a:r>
            <a:endParaRPr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22" name="Google Shape;222;p2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3297500" y="1546742"/>
            <a:ext cx="2540100" cy="2540100"/>
          </a:xfrm>
          <a:prstGeom prst="donut">
            <a:avLst>
              <a:gd name="adj" fmla="val 160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24"/>
          <p:cNvGrpSpPr/>
          <p:nvPr/>
        </p:nvGrpSpPr>
        <p:grpSpPr>
          <a:xfrm>
            <a:off x="1680836" y="1696124"/>
            <a:ext cx="1931633" cy="669600"/>
            <a:chOff x="1680836" y="1315124"/>
            <a:chExt cx="1931633" cy="669600"/>
          </a:xfrm>
        </p:grpSpPr>
        <p:cxnSp>
          <p:nvCxnSpPr>
            <p:cNvPr id="229" name="Google Shape;229;p24"/>
            <p:cNvCxnSpPr/>
            <p:nvPr/>
          </p:nvCxnSpPr>
          <p:spPr>
            <a:xfrm>
              <a:off x="317896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0" name="Google Shape;230;p24"/>
            <p:cNvSpPr txBox="1"/>
            <p:nvPr/>
          </p:nvSpPr>
          <p:spPr>
            <a:xfrm>
              <a:off x="1680836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3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1" name="Google Shape;231;p24"/>
          <p:cNvGrpSpPr/>
          <p:nvPr/>
        </p:nvGrpSpPr>
        <p:grpSpPr>
          <a:xfrm>
            <a:off x="5517319" y="1696124"/>
            <a:ext cx="1940006" cy="669600"/>
            <a:chOff x="5517319" y="1315124"/>
            <a:chExt cx="1940006" cy="669600"/>
          </a:xfrm>
        </p:grpSpPr>
        <p:cxnSp>
          <p:nvCxnSpPr>
            <p:cNvPr id="232" name="Google Shape;232;p24"/>
            <p:cNvCxnSpPr/>
            <p:nvPr/>
          </p:nvCxnSpPr>
          <p:spPr>
            <a:xfrm flipH="1">
              <a:off x="5517319" y="1638300"/>
              <a:ext cx="433500" cy="2523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3" name="Google Shape;233;p24"/>
            <p:cNvSpPr txBox="1"/>
            <p:nvPr/>
          </p:nvSpPr>
          <p:spPr>
            <a:xfrm>
              <a:off x="5962125" y="131512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1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34" name="Google Shape;234;p24"/>
          <p:cNvGrpSpPr/>
          <p:nvPr/>
        </p:nvGrpSpPr>
        <p:grpSpPr>
          <a:xfrm>
            <a:off x="3808226" y="3916140"/>
            <a:ext cx="1495200" cy="1143796"/>
            <a:chOff x="3808226" y="3535140"/>
            <a:chExt cx="1495200" cy="1143796"/>
          </a:xfrm>
        </p:grpSpPr>
        <p:cxnSp>
          <p:nvCxnSpPr>
            <p:cNvPr id="235" name="Google Shape;235;p24"/>
            <p:cNvCxnSpPr/>
            <p:nvPr/>
          </p:nvCxnSpPr>
          <p:spPr>
            <a:xfrm rot="10800000">
              <a:off x="4556399" y="3535140"/>
              <a:ext cx="0" cy="4605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sm" len="sm"/>
            </a:ln>
          </p:spPr>
        </p:cxnSp>
        <p:sp>
          <p:nvSpPr>
            <p:cNvPr id="236" name="Google Shape;236;p24"/>
            <p:cNvSpPr txBox="1"/>
            <p:nvPr/>
          </p:nvSpPr>
          <p:spPr>
            <a:xfrm>
              <a:off x="3808226" y="40093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LOREM 2</a:t>
              </a:r>
              <a:endPara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Vestibulum nec congue tempus lorem ipsum</a:t>
              </a:r>
              <a:endParaRPr sz="8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37" name="Google Shape;237;p24"/>
          <p:cNvSpPr txBox="1"/>
          <p:nvPr/>
        </p:nvSpPr>
        <p:spPr>
          <a:xfrm>
            <a:off x="3845784" y="2437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Vestibulum nec congue tempus</a:t>
            </a:r>
            <a:endParaRPr sz="1200">
              <a:solidFill>
                <a:schemeClr val="dk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p24"/>
          <p:cNvSpPr/>
          <p:nvPr/>
        </p:nvSpPr>
        <p:spPr>
          <a:xfrm rot="1800047">
            <a:off x="3219843" y="1467434"/>
            <a:ext cx="2690936" cy="2690936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chemeClr val="accent2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"/>
          <p:cNvSpPr/>
          <p:nvPr/>
        </p:nvSpPr>
        <p:spPr>
          <a:xfrm rot="-1800047" flipH="1">
            <a:off x="3221956" y="1467434"/>
            <a:ext cx="2690936" cy="2690936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chemeClr val="accent1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4"/>
          <p:cNvSpPr/>
          <p:nvPr/>
        </p:nvSpPr>
        <p:spPr>
          <a:xfrm rot="-8100000">
            <a:off x="4382715" y="1408393"/>
            <a:ext cx="363170" cy="36317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/>
          <p:nvPr/>
        </p:nvSpPr>
        <p:spPr>
          <a:xfrm rot="-9000757" flipH="1">
            <a:off x="3220953" y="1465808"/>
            <a:ext cx="2690226" cy="2690226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chemeClr val="accent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/>
          <p:nvPr/>
        </p:nvSpPr>
        <p:spPr>
          <a:xfrm rot="-1027861">
            <a:off x="5485874" y="3230832"/>
            <a:ext cx="312672" cy="31267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4"/>
          <p:cNvSpPr/>
          <p:nvPr/>
        </p:nvSpPr>
        <p:spPr>
          <a:xfrm rot="6359841">
            <a:off x="3315801" y="3228762"/>
            <a:ext cx="363580" cy="3635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</a:t>
            </a:r>
            <a:r>
              <a:rPr lang="en">
                <a:highlight>
                  <a:srgbClr val="FFCD00"/>
                </a:highlight>
              </a:rPr>
              <a:t>compare data</a:t>
            </a:r>
            <a:endParaRPr>
              <a:highlight>
                <a:srgbClr val="FFCD00"/>
              </a:highlight>
            </a:endParaRPr>
          </a:p>
        </p:txBody>
      </p:sp>
      <p:graphicFrame>
        <p:nvGraphicFramePr>
          <p:cNvPr id="249" name="Google Shape;249;p25"/>
          <p:cNvGraphicFramePr/>
          <p:nvPr/>
        </p:nvGraphicFramePr>
        <p:xfrm>
          <a:off x="1453300" y="1852081"/>
          <a:ext cx="5933600" cy="2611500"/>
        </p:xfrm>
        <a:graphic>
          <a:graphicData uri="http://schemas.openxmlformats.org/drawingml/2006/table">
            <a:tbl>
              <a:tblPr>
                <a:noFill/>
                <a:tableStyleId>{775ACF0F-4283-426B-BA17-638302BA08E5}</a:tableStyleId>
              </a:tblPr>
              <a:tblGrid>
                <a:gridCol w="148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A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B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ora"/>
                          <a:ea typeface="Lora"/>
                          <a:cs typeface="Lora"/>
                          <a:sym typeface="Lora"/>
                        </a:rPr>
                        <a:t>C</a:t>
                      </a:r>
                      <a:endParaRPr sz="1100" b="1"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Yellow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7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Blue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30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10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Orange</a:t>
                      </a:r>
                      <a:endParaRPr sz="11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5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24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16</a:t>
                      </a:r>
                      <a:endParaRPr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760452" y="382625"/>
            <a:ext cx="7623096" cy="363147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 idx="4294967295"/>
          </p:nvPr>
        </p:nvSpPr>
        <p:spPr>
          <a:xfrm>
            <a:off x="2632800" y="3767550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CD00"/>
                </a:highlight>
              </a:rPr>
              <a:t>Maps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4469085" y="4390077"/>
            <a:ext cx="205838" cy="27281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1918825" y="826425"/>
            <a:ext cx="653100" cy="636900"/>
          </a:xfrm>
          <a:prstGeom prst="wedgeEllipseCallout">
            <a:avLst>
              <a:gd name="adj1" fmla="val 824"/>
              <a:gd name="adj2" fmla="val 62163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attrocento Sans"/>
                <a:ea typeface="Quattrocento Sans"/>
                <a:cs typeface="Quattrocento Sans"/>
                <a:sym typeface="Quattrocento Sans"/>
              </a:rPr>
              <a:t>our office</a:t>
            </a:r>
            <a:endParaRPr sz="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1453850" y="15535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2879300" y="29402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6"/>
          <p:cNvSpPr/>
          <p:nvPr/>
        </p:nvSpPr>
        <p:spPr>
          <a:xfrm>
            <a:off x="3891175" y="1288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>
            <a:off x="1911050" y="20107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4565950" y="31922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6456675" y="1728125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7235875" y="3283800"/>
            <a:ext cx="174600" cy="174600"/>
          </a:xfrm>
          <a:prstGeom prst="donut">
            <a:avLst>
              <a:gd name="adj" fmla="val 35568"/>
            </a:avLst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highlight>
                  <a:srgbClr val="FFCD00"/>
                </a:highlight>
              </a:rPr>
              <a:t>89,526,124</a:t>
            </a:r>
            <a:endParaRPr sz="9600">
              <a:highlight>
                <a:srgbClr val="FFCD00"/>
              </a:highlight>
            </a:endParaRPr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Whoa! That’s a big number, aren’t you proud?</a:t>
            </a:r>
            <a:endParaRPr sz="180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79" name="Google Shape;279;p2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1499592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first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6721258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last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4110400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ora"/>
                <a:ea typeface="Lora"/>
                <a:cs typeface="Lora"/>
                <a:sym typeface="Lora"/>
              </a:rPr>
              <a:t>second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15" name="Google Shape;315;p29"/>
          <p:cNvCxnSpPr>
            <a:endCxn id="314" idx="2"/>
          </p:cNvCxnSpPr>
          <p:nvPr/>
        </p:nvCxnSpPr>
        <p:spPr>
          <a:xfrm>
            <a:off x="3184600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316" name="Google Shape;316;p29"/>
          <p:cNvCxnSpPr>
            <a:endCxn id="313" idx="2"/>
          </p:cNvCxnSpPr>
          <p:nvPr/>
        </p:nvCxnSpPr>
        <p:spPr>
          <a:xfrm>
            <a:off x="5795458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Process &amp; Methodology</a:t>
            </a:r>
            <a:endParaRPr dirty="0">
              <a:latin typeface="Avenir Roman" panose="02000503020000020003" pitchFamily="2" charset="0"/>
            </a:endParaRPr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706905" y="2211714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Identify factors with biggest impacts on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Swing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and</a:t>
            </a: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 Plate Height</a:t>
            </a:r>
          </a:p>
        </p:txBody>
      </p:sp>
      <p:sp>
        <p:nvSpPr>
          <p:cNvPr id="313" name="Google Shape;313;p29"/>
          <p:cNvSpPr/>
          <p:nvPr/>
        </p:nvSpPr>
        <p:spPr>
          <a:xfrm>
            <a:off x="6500168" y="2211715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Quantify how a change in the factor might change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Model Simulation</a:t>
            </a:r>
            <a:endParaRPr sz="1200" b="1" i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3603536" y="2211714"/>
            <a:ext cx="2139520" cy="2111149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Understanding how the factor impacts Whiff Probability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200" b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 dirty="0">
                <a:latin typeface="Avenir Roman" panose="02000503020000020003" pitchFamily="2" charset="0"/>
                <a:ea typeface="Lora"/>
                <a:cs typeface="Lora"/>
                <a:sym typeface="Lora"/>
              </a:rPr>
              <a:t>Correlation Analysis</a:t>
            </a:r>
            <a:endParaRPr sz="1200" b="1" i="1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28D0DC3-0F9A-B042-A6CB-B40EA55BB271}"/>
              </a:ext>
            </a:extLst>
          </p:cNvPr>
          <p:cNvCxnSpPr>
            <a:cxnSpLocks/>
          </p:cNvCxnSpPr>
          <p:nvPr/>
        </p:nvCxnSpPr>
        <p:spPr>
          <a:xfrm>
            <a:off x="2846424" y="3260983"/>
            <a:ext cx="64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713A33-997F-7241-9475-3782DE9D48B4}"/>
              </a:ext>
            </a:extLst>
          </p:cNvPr>
          <p:cNvCxnSpPr>
            <a:cxnSpLocks/>
          </p:cNvCxnSpPr>
          <p:nvPr/>
        </p:nvCxnSpPr>
        <p:spPr>
          <a:xfrm>
            <a:off x="5743056" y="3260983"/>
            <a:ext cx="64008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oogle Shape;642;p39">
            <a:extLst>
              <a:ext uri="{FF2B5EF4-FFF2-40B4-BE49-F238E27FC236}">
                <a16:creationId xmlns:a16="http://schemas.microsoft.com/office/drawing/2014/main" id="{43DE8C1E-8FC8-0A41-9FBE-DEF3C6DE9C2C}"/>
              </a:ext>
            </a:extLst>
          </p:cNvPr>
          <p:cNvGrpSpPr/>
          <p:nvPr/>
        </p:nvGrpSpPr>
        <p:grpSpPr>
          <a:xfrm>
            <a:off x="4496728" y="1582950"/>
            <a:ext cx="353136" cy="313738"/>
            <a:chOff x="5292575" y="3681900"/>
            <a:chExt cx="420150" cy="373275"/>
          </a:xfrm>
        </p:grpSpPr>
        <p:sp>
          <p:nvSpPr>
            <p:cNvPr id="34" name="Google Shape;643;p39">
              <a:extLst>
                <a:ext uri="{FF2B5EF4-FFF2-40B4-BE49-F238E27FC236}">
                  <a16:creationId xmlns:a16="http://schemas.microsoft.com/office/drawing/2014/main" id="{42890A11-634C-2647-B6E3-8B323E7CAF75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4;p39">
              <a:extLst>
                <a:ext uri="{FF2B5EF4-FFF2-40B4-BE49-F238E27FC236}">
                  <a16:creationId xmlns:a16="http://schemas.microsoft.com/office/drawing/2014/main" id="{3D6F9BAC-DC91-DB4E-8EFC-86889E73B74F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5;p39">
              <a:extLst>
                <a:ext uri="{FF2B5EF4-FFF2-40B4-BE49-F238E27FC236}">
                  <a16:creationId xmlns:a16="http://schemas.microsoft.com/office/drawing/2014/main" id="{B53AF52E-0C80-2240-A6A0-902C07E9590A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6;p39">
              <a:extLst>
                <a:ext uri="{FF2B5EF4-FFF2-40B4-BE49-F238E27FC236}">
                  <a16:creationId xmlns:a16="http://schemas.microsoft.com/office/drawing/2014/main" id="{1ACD0557-3B55-AB46-BD11-8530075F9FF6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7;p39">
              <a:extLst>
                <a:ext uri="{FF2B5EF4-FFF2-40B4-BE49-F238E27FC236}">
                  <a16:creationId xmlns:a16="http://schemas.microsoft.com/office/drawing/2014/main" id="{6F3CDD58-595F-5D4B-B3F7-DE17BFA6110C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48;p39">
              <a:extLst>
                <a:ext uri="{FF2B5EF4-FFF2-40B4-BE49-F238E27FC236}">
                  <a16:creationId xmlns:a16="http://schemas.microsoft.com/office/drawing/2014/main" id="{059BE1E8-DBA6-504F-A361-61E0EC04073C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49;p39">
              <a:extLst>
                <a:ext uri="{FF2B5EF4-FFF2-40B4-BE49-F238E27FC236}">
                  <a16:creationId xmlns:a16="http://schemas.microsoft.com/office/drawing/2014/main" id="{ED560A7D-5C41-204D-AF15-8B239F2F5861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598;p39">
            <a:extLst>
              <a:ext uri="{FF2B5EF4-FFF2-40B4-BE49-F238E27FC236}">
                <a16:creationId xmlns:a16="http://schemas.microsoft.com/office/drawing/2014/main" id="{86257301-F4D5-3E4E-B656-F564991B8B53}"/>
              </a:ext>
            </a:extLst>
          </p:cNvPr>
          <p:cNvGrpSpPr/>
          <p:nvPr/>
        </p:nvGrpSpPr>
        <p:grpSpPr>
          <a:xfrm>
            <a:off x="1605224" y="1603942"/>
            <a:ext cx="342882" cy="350068"/>
            <a:chOff x="3951850" y="2985350"/>
            <a:chExt cx="407950" cy="416500"/>
          </a:xfrm>
        </p:grpSpPr>
        <p:sp>
          <p:nvSpPr>
            <p:cNvPr id="42" name="Google Shape;599;p39">
              <a:extLst>
                <a:ext uri="{FF2B5EF4-FFF2-40B4-BE49-F238E27FC236}">
                  <a16:creationId xmlns:a16="http://schemas.microsoft.com/office/drawing/2014/main" id="{E4B790A1-BE85-E443-AD77-B20063EF03E9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0;p39">
              <a:extLst>
                <a:ext uri="{FF2B5EF4-FFF2-40B4-BE49-F238E27FC236}">
                  <a16:creationId xmlns:a16="http://schemas.microsoft.com/office/drawing/2014/main" id="{3565B98E-C353-3547-96F3-AB5AEF68879B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1;p39">
              <a:extLst>
                <a:ext uri="{FF2B5EF4-FFF2-40B4-BE49-F238E27FC236}">
                  <a16:creationId xmlns:a16="http://schemas.microsoft.com/office/drawing/2014/main" id="{0C79E2E3-5127-944B-B1D4-C009937DE9DD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2;p39">
              <a:extLst>
                <a:ext uri="{FF2B5EF4-FFF2-40B4-BE49-F238E27FC236}">
                  <a16:creationId xmlns:a16="http://schemas.microsoft.com/office/drawing/2014/main" id="{F9D7BD86-7FA2-BD46-91FE-406AE775B11B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11;p39">
            <a:extLst>
              <a:ext uri="{FF2B5EF4-FFF2-40B4-BE49-F238E27FC236}">
                <a16:creationId xmlns:a16="http://schemas.microsoft.com/office/drawing/2014/main" id="{2B6325D8-4221-6049-AB00-5314E2495F71}"/>
              </a:ext>
            </a:extLst>
          </p:cNvPr>
          <p:cNvGrpSpPr/>
          <p:nvPr/>
        </p:nvGrpSpPr>
        <p:grpSpPr>
          <a:xfrm>
            <a:off x="7385175" y="1581952"/>
            <a:ext cx="369505" cy="369505"/>
            <a:chOff x="2594050" y="1631825"/>
            <a:chExt cx="439625" cy="439625"/>
          </a:xfrm>
        </p:grpSpPr>
        <p:sp>
          <p:nvSpPr>
            <p:cNvPr id="47" name="Google Shape;512;p39">
              <a:extLst>
                <a:ext uri="{FF2B5EF4-FFF2-40B4-BE49-F238E27FC236}">
                  <a16:creationId xmlns:a16="http://schemas.microsoft.com/office/drawing/2014/main" id="{13A48DFB-C1A0-B24A-8DFC-6E2F8DC9B454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13;p39">
              <a:extLst>
                <a:ext uri="{FF2B5EF4-FFF2-40B4-BE49-F238E27FC236}">
                  <a16:creationId xmlns:a16="http://schemas.microsoft.com/office/drawing/2014/main" id="{85255CF2-2F07-AF4F-A72D-A568A4EA8708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14;p39">
              <a:extLst>
                <a:ext uri="{FF2B5EF4-FFF2-40B4-BE49-F238E27FC236}">
                  <a16:creationId xmlns:a16="http://schemas.microsoft.com/office/drawing/2014/main" id="{DCCC0B74-B995-1642-B0A4-C1F574BBC513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15;p39">
              <a:extLst>
                <a:ext uri="{FF2B5EF4-FFF2-40B4-BE49-F238E27FC236}">
                  <a16:creationId xmlns:a16="http://schemas.microsoft.com/office/drawing/2014/main" id="{5BB362DB-FABF-364C-8294-CE65764B2D99}"/>
                </a:ext>
              </a:extLst>
            </p:cNvPr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89377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23" name="Google Shape;323;p30"/>
          <p:cNvSpPr txBox="1">
            <a:spLocks noGrp="1"/>
          </p:cNvSpPr>
          <p:nvPr>
            <p:ph type="body" idx="1"/>
          </p:nvPr>
        </p:nvSpPr>
        <p:spPr>
          <a:xfrm>
            <a:off x="1381250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4" name="Google Shape;324;p30"/>
          <p:cNvSpPr txBox="1">
            <a:spLocks noGrp="1"/>
          </p:cNvSpPr>
          <p:nvPr>
            <p:ph type="body" idx="2"/>
          </p:nvPr>
        </p:nvSpPr>
        <p:spPr>
          <a:xfrm>
            <a:off x="3834914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5" name="Google Shape;325;p30"/>
          <p:cNvSpPr txBox="1">
            <a:spLocks noGrp="1"/>
          </p:cNvSpPr>
          <p:nvPr>
            <p:ph type="body" idx="3"/>
          </p:nvPr>
        </p:nvSpPr>
        <p:spPr>
          <a:xfrm>
            <a:off x="6288578" y="1638975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6" name="Google Shape;326;p30"/>
          <p:cNvSpPr txBox="1">
            <a:spLocks noGrp="1"/>
          </p:cNvSpPr>
          <p:nvPr>
            <p:ph type="body" idx="1"/>
          </p:nvPr>
        </p:nvSpPr>
        <p:spPr>
          <a:xfrm>
            <a:off x="1381250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Yellow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7" name="Google Shape;327;p30"/>
          <p:cNvSpPr txBox="1">
            <a:spLocks noGrp="1"/>
          </p:cNvSpPr>
          <p:nvPr>
            <p:ph type="body" idx="2"/>
          </p:nvPr>
        </p:nvSpPr>
        <p:spPr>
          <a:xfrm>
            <a:off x="3834914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Blue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8" name="Google Shape;328;p30"/>
          <p:cNvSpPr txBox="1">
            <a:spLocks noGrp="1"/>
          </p:cNvSpPr>
          <p:nvPr>
            <p:ph type="body" idx="3"/>
          </p:nvPr>
        </p:nvSpPr>
        <p:spPr>
          <a:xfrm>
            <a:off x="6288578" y="3237224"/>
            <a:ext cx="233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highlight>
                  <a:srgbClr val="FFCD00"/>
                </a:highlight>
              </a:rPr>
              <a:t>Red</a:t>
            </a:r>
            <a:endParaRPr sz="1200" b="1"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29" name="Google Shape;329;p3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30" name="Google Shape;330;p3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copy&amp;paste graphs from </a:t>
            </a:r>
            <a:r>
              <a:rPr lang="en" u="sng">
                <a:highlight>
                  <a:srgbClr val="FFCD00"/>
                </a:highlight>
                <a:hlinkClick r:id="rId3"/>
              </a:rPr>
              <a:t>Google Sheets</a:t>
            </a:r>
            <a:endParaRPr>
              <a:highlight>
                <a:srgbClr val="FFCD00"/>
              </a:highlight>
            </a:endParaRPr>
          </a:p>
        </p:txBody>
      </p:sp>
      <p:pic>
        <p:nvPicPr>
          <p:cNvPr id="340" name="Google Shape;34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4487" y="190237"/>
            <a:ext cx="6355026" cy="374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1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/>
          <p:nvPr/>
        </p:nvSpPr>
        <p:spPr>
          <a:xfrm>
            <a:off x="537541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2"/>
          <p:cNvSpPr/>
          <p:nvPr/>
        </p:nvSpPr>
        <p:spPr>
          <a:xfrm>
            <a:off x="54687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8" name="Google Shape;348;p32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project</a:t>
            </a:r>
            <a:endParaRPr/>
          </a:p>
        </p:txBody>
      </p:sp>
      <p:sp>
        <p:nvSpPr>
          <p:cNvPr id="349" name="Google Shape;349;p32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50" name="Google Shape;350;p32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51" name="Google Shape;351;p3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/>
          <p:nvPr/>
        </p:nvSpPr>
        <p:spPr>
          <a:xfrm>
            <a:off x="5534021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>
            <a:off x="5665750" y="1188850"/>
            <a:ext cx="1589700" cy="2811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0" name="Google Shape;360;p3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iPhone project</a:t>
            </a:r>
            <a:endParaRPr/>
          </a:p>
        </p:txBody>
      </p:sp>
      <p:sp>
        <p:nvSpPr>
          <p:cNvPr id="361" name="Google Shape;361;p33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62" name="Google Shape;362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63" name="Google Shape;363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/>
          <p:nvPr/>
        </p:nvSpPr>
        <p:spPr>
          <a:xfrm>
            <a:off x="5244902" y="535613"/>
            <a:ext cx="2879504" cy="4072345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5443600" y="910325"/>
            <a:ext cx="2493300" cy="3333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2" name="Google Shape;372;p34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project</a:t>
            </a:r>
            <a:endParaRPr/>
          </a:p>
        </p:txBody>
      </p:sp>
      <p:sp>
        <p:nvSpPr>
          <p:cNvPr id="373" name="Google Shape;373;p34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65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74" name="Google Shape;374;p34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5" name="Google Shape;375;p3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3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/>
          <p:nvPr/>
        </p:nvSpPr>
        <p:spPr>
          <a:xfrm>
            <a:off x="4778025" y="938708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3" name="Google Shape;383;p35"/>
          <p:cNvSpPr/>
          <p:nvPr/>
        </p:nvSpPr>
        <p:spPr>
          <a:xfrm>
            <a:off x="4939350" y="1098088"/>
            <a:ext cx="3532500" cy="22557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screenshot here</a:t>
            </a:r>
            <a:endParaRPr sz="100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4" name="Google Shape;384;p3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project</a:t>
            </a:r>
            <a:endParaRPr/>
          </a:p>
        </p:txBody>
      </p:sp>
      <p:sp>
        <p:nvSpPr>
          <p:cNvPr id="385" name="Google Shape;385;p35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Show and explain your web, app or software projects using these gadget templates.</a:t>
            </a:r>
            <a:endParaRPr/>
          </a:p>
        </p:txBody>
      </p:sp>
      <p:grpSp>
        <p:nvGrpSpPr>
          <p:cNvPr id="386" name="Google Shape;386;p35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87" name="Google Shape;387;p3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3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>
                <a:latin typeface="Lora"/>
                <a:ea typeface="Lora"/>
                <a:cs typeface="Lora"/>
                <a:sym typeface="Lora"/>
              </a:rPr>
              <a:t> 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@username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>
                <a:solidFill>
                  <a:schemeClr val="dk1"/>
                </a:solidFill>
              </a:rPr>
              <a:t>user@mail.me</a:t>
            </a:r>
            <a:endParaRPr b="1"/>
          </a:p>
        </p:txBody>
      </p:sp>
      <p:cxnSp>
        <p:nvCxnSpPr>
          <p:cNvPr id="395" name="Google Shape;395;p36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6" name="Google Shape;396;p36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cxnSp>
        <p:nvCxnSpPr>
          <p:cNvPr id="397" name="Google Shape;397;p36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8" name="Google Shape;398;p36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36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400" name="Google Shape;400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Presentation template by </a:t>
            </a:r>
            <a:r>
              <a:rPr lang="en" u="sng">
                <a:highlight>
                  <a:srgbClr val="FFCD00"/>
                </a:highlight>
                <a:hlinkClick r:id="rId3"/>
              </a:rPr>
              <a:t>SlidesCarnival</a:t>
            </a:r>
            <a:endParaRPr>
              <a:highlight>
                <a:srgbClr val="FFCD00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/>
              <a:t>Photographs by </a:t>
            </a:r>
            <a:r>
              <a:rPr lang="en" u="sng">
                <a:highlight>
                  <a:srgbClr val="FFCD00"/>
                </a:highlight>
                <a:hlinkClick r:id="rId4"/>
              </a:rPr>
              <a:t>Unsplash</a:t>
            </a:r>
            <a:endParaRPr>
              <a:highlight>
                <a:srgbClr val="FFCD00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3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10" name="Google Shape;410;p3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8"/>
          <p:cNvSpPr txBox="1">
            <a:spLocks noGrp="1"/>
          </p:cNvSpPr>
          <p:nvPr>
            <p:ph type="body" idx="1"/>
          </p:nvPr>
        </p:nvSpPr>
        <p:spPr>
          <a:xfrm>
            <a:off x="1381250" y="13116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 and colors: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Titles: </a:t>
            </a:r>
            <a:r>
              <a:rPr lang="en" sz="1400" b="1">
                <a:solidFill>
                  <a:schemeClr val="dk1"/>
                </a:solidFill>
              </a:rPr>
              <a:t>Lora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◉"/>
            </a:pPr>
            <a:r>
              <a:rPr lang="en" sz="1400">
                <a:solidFill>
                  <a:schemeClr val="dk1"/>
                </a:solidFill>
              </a:rPr>
              <a:t>Body copy: </a:t>
            </a:r>
            <a:r>
              <a:rPr lang="en" sz="1400" b="1">
                <a:solidFill>
                  <a:schemeClr val="dk1"/>
                </a:solidFill>
              </a:rPr>
              <a:t>Quattrocento Sans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You can download the fonts on these pages: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rgbClr val="FFCD0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https://www.fontsquirrel.com/fonts/lora</a:t>
            </a:r>
            <a:endParaRPr sz="1400">
              <a:solidFill>
                <a:srgbClr val="1D1D1B"/>
              </a:solidFill>
              <a:highlight>
                <a:srgbClr val="FFCD00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1D1D1B"/>
                </a:solidFill>
                <a:highlight>
                  <a:srgbClr val="FFCD0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https://www.fontsquirrel.com/fonts/quattrocento-sans</a:t>
            </a:r>
            <a:endParaRPr sz="1400">
              <a:solidFill>
                <a:srgbClr val="1D1D1B"/>
              </a:solidFill>
              <a:highlight>
                <a:srgbClr val="FFCD00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Yellow </a:t>
            </a:r>
            <a:r>
              <a:rPr lang="en" sz="1400" b="1">
                <a:solidFill>
                  <a:srgbClr val="FFCD00"/>
                </a:solidFill>
              </a:rPr>
              <a:t>#ffcd00</a:t>
            </a:r>
            <a:r>
              <a:rPr lang="en" sz="1400"/>
              <a:t> | Black </a:t>
            </a:r>
            <a:r>
              <a:rPr lang="en" sz="1400" b="1"/>
              <a:t>#000000</a:t>
            </a:r>
            <a:r>
              <a:rPr lang="en" sz="1400"/>
              <a:t> | Grey </a:t>
            </a:r>
            <a:r>
              <a:rPr lang="en" sz="1400" b="1">
                <a:solidFill>
                  <a:srgbClr val="CCCCCC"/>
                </a:solidFill>
              </a:rPr>
              <a:t>#cccccc</a:t>
            </a:r>
            <a:endParaRPr sz="1400" b="1">
              <a:solidFill>
                <a:srgbClr val="CCCCCC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20" name="Google Shape;420;p38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grpSp>
        <p:nvGrpSpPr>
          <p:cNvPr id="421" name="Google Shape;421;p38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22" name="Google Shape;422;p3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38"/>
          <p:cNvSpPr/>
          <p:nvPr/>
        </p:nvSpPr>
        <p:spPr>
          <a:xfrm>
            <a:off x="5650" y="4707750"/>
            <a:ext cx="9144000" cy="435600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8"/>
          <p:cNvSpPr txBox="1"/>
          <p:nvPr/>
        </p:nvSpPr>
        <p:spPr>
          <a:xfrm>
            <a:off x="416575" y="4707750"/>
            <a:ext cx="84240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latin typeface="Lora"/>
                <a:ea typeface="Lora"/>
                <a:cs typeface="Lora"/>
                <a:sym typeface="Lora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 i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28" name="Google Shape;428;p3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9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SlidesCarnival icons are </a:t>
            </a:r>
            <a:r>
              <a:rPr lang="en" sz="900" b="1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editable shapes</a:t>
            </a:r>
            <a:r>
              <a:rPr lang="en" sz="9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. </a:t>
            </a:r>
            <a:endParaRPr sz="900"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means that you can: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Resize them without losing quality.</a:t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Quattrocento Sans"/>
              <a:buChar char="●"/>
            </a:pPr>
            <a:r>
              <a:rPr lang="en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Change line color, width and style</a:t>
            </a: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Isn’t that nice? :)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Quattrocento Sans"/>
                <a:ea typeface="Quattrocento Sans"/>
                <a:cs typeface="Quattrocento Sans"/>
                <a:sym typeface="Quattrocento Sans"/>
              </a:rPr>
              <a:t>Examples:</a:t>
            </a: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34" name="Google Shape;434;p39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435" name="Google Shape;435;p39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39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450" name="Google Shape;450;p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39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456" name="Google Shape;456;p39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39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9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" name="Google Shape;463;p39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464" name="Google Shape;464;p3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9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" name="Google Shape;469;p39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470" name="Google Shape;470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9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478" name="Google Shape;478;p3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39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9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487" name="Google Shape;487;p39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39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490" name="Google Shape;490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9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493" name="Google Shape;493;p3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497" name="Google Shape;497;p39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39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505" name="Google Shape;505;p3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39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512" name="Google Shape;512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39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39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518" name="Google Shape;518;p3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39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521" name="Google Shape;521;p39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39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527" name="Google Shape;527;p39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39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530" name="Google Shape;530;p3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39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538" name="Google Shape;538;p3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39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544" name="Google Shape;544;p3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9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553" name="Google Shape;553;p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39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558" name="Google Shape;558;p3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39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563" name="Google Shape;563;p3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39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568" name="Google Shape;568;p3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9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71" name="Google Shape;571;p39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39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574" name="Google Shape;574;p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" name="Google Shape;576;p39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" name="Google Shape;577;p39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578" name="Google Shape;578;p3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39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581" name="Google Shape;581;p39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" name="Google Shape;589;p39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9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39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592" name="Google Shape;592;p39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39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9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596" name="Google Shape;596;p39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39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599" name="Google Shape;599;p3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39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604" name="Google Shape;604;p3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39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8" name="Google Shape;608;p39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609" name="Google Shape;609;p39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39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616" name="Google Shape;616;p39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39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626" name="Google Shape;626;p39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39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630" name="Google Shape;630;p3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39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634" name="Google Shape;634;p3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9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640" name="Google Shape;640;p3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" name="Google Shape;642;p39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643" name="Google Shape;643;p3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39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651" name="Google Shape;651;p39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39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658" name="Google Shape;658;p3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" name="Google Shape;660;p39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661" name="Google Shape;661;p3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p39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9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9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9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39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670" name="Google Shape;670;p3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39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679" name="Google Shape;679;p39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9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682" name="Google Shape;682;p39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39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689" name="Google Shape;689;p39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39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697" name="Google Shape;697;p39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39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701" name="Google Shape;701;p39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39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708" name="Google Shape;708;p3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9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712" name="Google Shape;712;p39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9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716" name="Google Shape;716;p39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9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722" name="Google Shape;722;p39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39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750" name="Google Shape;750;p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39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774" name="Google Shape;774;p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39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789" name="Google Shape;789;p39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39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793" name="Google Shape;793;p3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39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800" name="Google Shape;800;p3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9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809" name="Google Shape;809;p3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39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813" name="Google Shape;813;p3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39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819" name="Google Shape;819;p39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39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827" name="Google Shape;827;p39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39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834" name="Google Shape;834;p3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9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44" name="Google Shape;844;p3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39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856" name="Google Shape;856;p39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39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862" name="Google Shape;862;p39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39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70" name="Google Shape;870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39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873" name="Google Shape;873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CD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9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876" name="Google Shape;876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CD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" name="Google Shape;878;p39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9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9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Identify a small number of factors with the potential for big impacts – maximum the bang for our buck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1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6" name="Google Shape;886;p4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887" name="Google Shape;887;p4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3" name="Google Shape;893;p4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894" name="Google Shape;894;p4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" name="Google Shape;898;p4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899" name="Google Shape;899;p4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2" name="Google Shape;902;p4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03" name="Google Shape;903;p4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8" name="Google Shape;908;p4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09" name="Google Shape;909;p4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2" name="Google Shape;912;p4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13" name="Google Shape;913;p4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7" name="Google Shape;917;p4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18" name="Google Shape;918;p4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3" name="Google Shape;923;p4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24" name="Google Shape;924;p4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0" name="Google Shape;930;p4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31" name="Google Shape;931;p4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3" name="Google Shape;933;p4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34" name="Google Shape;934;p4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4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38" name="Google Shape;938;p4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4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945" name="Google Shape;945;p4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4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51" name="Google Shape;951;p4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4" name="Google Shape;954;p4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55" name="Google Shape;955;p4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56" name="Google Shape;956;p4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66" name="Google Shape;966;p4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2" name="Google Shape;972;p4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973" name="Google Shape;973;p4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7" name="Google Shape;977;p4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978" name="Google Shape;978;p4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3" name="Google Shape;983;p4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984" name="Google Shape;984;p4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0" name="Google Shape;990;p4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991" name="Google Shape;991;p4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5" name="Google Shape;995;p4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996" name="Google Shape;996;p4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p4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01" name="Google Shape;1001;p4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06" name="Google Shape;1006;p4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07" name="Google Shape;1007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1010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17" name="Google Shape;1017;p4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18" name="Google Shape;1018;p4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1" name="Google Shape;1021;p4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22" name="Google Shape;1022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32" name="Google Shape;1032;p4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33" name="Google Shape;1033;p4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37" name="Google Shape;1037;p4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38" name="Google Shape;1038;p4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4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4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48" name="Google Shape;1048;p4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049" name="Google Shape;1049;p4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4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057" name="Google Shape;1057;p4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1" name="Google Shape;1061;p4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062" name="Google Shape;1062;p4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6" name="Google Shape;1066;p4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067" name="Google Shape;1067;p4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2" name="Google Shape;1072;p4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073" name="Google Shape;1073;p4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9" name="Google Shape;1079;p4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080" name="Google Shape;1080;p4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3" name="Google Shape;1083;p4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084" name="Google Shape;1084;p4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9" name="Google Shape;1089;p4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090" name="Google Shape;1090;p4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6" name="Google Shape;1096;p4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097" name="Google Shape;1097;p4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0" name="Google Shape;1100;p4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01" name="Google Shape;1101;p4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4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06" name="Google Shape;1106;p4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2" name="Google Shape;1112;p4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13" name="Google Shape;1113;p4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0" name="Google Shape;1120;p4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21" name="Google Shape;1121;p4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5" name="Google Shape;1125;p4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26" name="Google Shape;1126;p4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9" name="Google Shape;1129;p4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30" name="Google Shape;1130;p4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34" name="Google Shape;1134;p4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4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39" name="Google Shape;1139;p4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4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144" name="Google Shape;1144;p4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9" name="Google Shape;1149;p4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50" name="Google Shape;1150;p4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6" name="Google Shape;1156;p4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157" name="Google Shape;1157;p4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4" name="Google Shape;1164;p4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165" name="Google Shape;1165;p4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178" name="Google Shape;1178;p4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2" name="Google Shape;1182;p4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183" name="Google Shape;1183;p4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6" name="Google Shape;1186;p4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187" name="Google Shape;1187;p4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3" name="Google Shape;1193;p4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194" name="Google Shape;1194;p4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2" name="Google Shape;1202;p4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03" name="Google Shape;1203;p4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5" name="Google Shape;1215;p4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16" name="Google Shape;1216;p4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8" name="Google Shape;1228;p4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29" name="Google Shape;1229;p4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1" name="Google Shape;1241;p4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42" name="Google Shape;1242;p4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8" name="Google Shape;1248;p4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249" name="Google Shape;1249;p4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4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265" name="Google Shape;1265;p40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4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271" name="Google Shape;1271;p4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272" name="Google Shape;1272;p4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4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4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5" name="Google Shape;1275;p4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76" name="Google Shape;1276;p4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4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4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4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80" name="Google Shape;1280;p4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4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4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3" name="Google Shape;1283;p4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84" name="Google Shape;1284;p4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4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4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87" name="Google Shape;1287;p4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288" name="Google Shape;1288;p4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4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297" name="Google Shape;1297;p4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1" name="Google Shape;1321;p4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22" name="Google Shape;1322;p4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23" name="Google Shape;1323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5" name="Google Shape;1325;p4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26" name="Google Shape;1326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8" name="Google Shape;1328;p4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29" name="Google Shape;1329;p4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4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1" name="Google Shape;1331;p4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32" name="Google Shape;1332;p4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41"/>
          <p:cNvSpPr txBox="1"/>
          <p:nvPr/>
        </p:nvSpPr>
        <p:spPr>
          <a:xfrm>
            <a:off x="208765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Now you can use any emoji as an icon!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of course it resizes without losing quality and you can change the color.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 Follow Google instructions </a:t>
            </a:r>
            <a:r>
              <a:rPr lang="en" u="sng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8" name="Google Shape;1338;p41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dk1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 and many more...</a:t>
            </a:r>
            <a:endParaRPr sz="2400">
              <a:solidFill>
                <a:schemeClr val="dk1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9" name="Google Shape;1339;p41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6921D"/>
                </a:solidFill>
              </a:rPr>
              <a:t>😉</a:t>
            </a:r>
            <a:endParaRPr sz="9600">
              <a:solidFill>
                <a:srgbClr val="F6921D"/>
              </a:solidFill>
            </a:endParaRPr>
          </a:p>
        </p:txBody>
      </p:sp>
      <p:sp>
        <p:nvSpPr>
          <p:cNvPr id="1340" name="Google Shape;1340;p4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5" name="Google Shape;1345;p4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6" name="Google Shape;1346;p4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47" name="Google Shape;1347;p4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48" name="Google Shape;1348;p4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49" name="Google Shape;1349;p4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0" name="Google Shape;1350;p4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1" name="Google Shape;1351;p4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52" name="Google Shape;1352;p4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3" name="Google Shape;1353;p4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4" name="Google Shape;1354;p4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55" name="Google Shape;1355;p4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6" name="Google Shape;1356;p4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57" name="Google Shape;1357;p4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358" name="Google Shape;1358;p4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59" name="Google Shape;1359;p4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360" name="Google Shape;1360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064" y="1498387"/>
            <a:ext cx="4855018" cy="319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Developed a statistical model to explain how Whiff Probability varies from pitch to pitch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For each factor, the model was re-run without that factor – factor impact was found by including and excluding that factor and calculating difference in model performance (similar to WAR)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Swing Probability + Plate Height account for ~65% of the movement of Whiff Probability</a:t>
            </a: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0" name="Google Shape;598;p39">
            <a:extLst>
              <a:ext uri="{FF2B5EF4-FFF2-40B4-BE49-F238E27FC236}">
                <a16:creationId xmlns:a16="http://schemas.microsoft.com/office/drawing/2014/main" id="{E7460934-D231-E44A-952E-0B957B7F893E}"/>
              </a:ext>
            </a:extLst>
          </p:cNvPr>
          <p:cNvGrpSpPr/>
          <p:nvPr/>
        </p:nvGrpSpPr>
        <p:grpSpPr>
          <a:xfrm>
            <a:off x="907677" y="1008530"/>
            <a:ext cx="228600" cy="221878"/>
            <a:chOff x="3951850" y="2985350"/>
            <a:chExt cx="407950" cy="416500"/>
          </a:xfrm>
        </p:grpSpPr>
        <p:sp>
          <p:nvSpPr>
            <p:cNvPr id="11" name="Google Shape;599;p39">
              <a:extLst>
                <a:ext uri="{FF2B5EF4-FFF2-40B4-BE49-F238E27FC236}">
                  <a16:creationId xmlns:a16="http://schemas.microsoft.com/office/drawing/2014/main" id="{FB57A590-FC4F-CC42-BCD9-2F64A8982534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600;p39">
              <a:extLst>
                <a:ext uri="{FF2B5EF4-FFF2-40B4-BE49-F238E27FC236}">
                  <a16:creationId xmlns:a16="http://schemas.microsoft.com/office/drawing/2014/main" id="{29BD1F7E-BF53-094F-A07C-13F9405A9CE3}"/>
                </a:ext>
              </a:extLst>
            </p:cNvPr>
            <p:cNvSpPr/>
            <p:nvPr/>
          </p:nvSpPr>
          <p:spPr>
            <a:xfrm>
              <a:off x="3988376" y="3021875"/>
              <a:ext cx="241750" cy="241750"/>
            </a:xfrm>
            <a:prstGeom prst="ellipse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1;p39">
              <a:extLst>
                <a:ext uri="{FF2B5EF4-FFF2-40B4-BE49-F238E27FC236}">
                  <a16:creationId xmlns:a16="http://schemas.microsoft.com/office/drawing/2014/main" id="{E9640FE9-9305-5D47-90AB-C3F7A825E052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2;p39">
              <a:extLst>
                <a:ext uri="{FF2B5EF4-FFF2-40B4-BE49-F238E27FC236}">
                  <a16:creationId xmlns:a16="http://schemas.microsoft.com/office/drawing/2014/main" id="{7958724E-7E3B-5C44-B8A3-CB7E73D2835C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28EF4E6-5E90-E949-AFA1-E038EB0AF7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235498"/>
              </p:ext>
            </p:extLst>
          </p:nvPr>
        </p:nvGraphicFramePr>
        <p:xfrm>
          <a:off x="5504623" y="1291950"/>
          <a:ext cx="3639671" cy="3471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40949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Identification, Part II </a:t>
            </a:r>
            <a:endParaRPr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12064" y="1498387"/>
            <a:ext cx="4855018" cy="319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Hard to fully control a batter’s swing probability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What factors contribute to the variation of swing probability?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latin typeface="Avenir Roman" panose="02000503020000020003" pitchFamily="2" charset="0"/>
              </a:rPr>
              <a:t>Same process of factor identification 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Plate Side + Plate Height account for ~60% of the movement of Swing Probability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◉"/>
            </a:pP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</a:rPr>
              <a:t>Incr. Swing % </a:t>
            </a:r>
            <a:r>
              <a:rPr lang="en-US" sz="1700" dirty="0">
                <a:highlight>
                  <a:srgbClr val="FFCD00"/>
                </a:highlight>
                <a:latin typeface="Avenir Roman" panose="02000503020000020003" pitchFamily="2" charset="0"/>
                <a:sym typeface="Wingdings" pitchFamily="2" charset="2"/>
              </a:rPr>
              <a:t> Incr. Whiff %</a:t>
            </a:r>
            <a:endParaRPr lang="en-US" sz="1700"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0" name="Google Shape;598;p39">
            <a:extLst>
              <a:ext uri="{FF2B5EF4-FFF2-40B4-BE49-F238E27FC236}">
                <a16:creationId xmlns:a16="http://schemas.microsoft.com/office/drawing/2014/main" id="{E7460934-D231-E44A-952E-0B957B7F893E}"/>
              </a:ext>
            </a:extLst>
          </p:cNvPr>
          <p:cNvGrpSpPr/>
          <p:nvPr/>
        </p:nvGrpSpPr>
        <p:grpSpPr>
          <a:xfrm>
            <a:off x="907677" y="1008530"/>
            <a:ext cx="228600" cy="221878"/>
            <a:chOff x="3951850" y="2985350"/>
            <a:chExt cx="407950" cy="416500"/>
          </a:xfrm>
        </p:grpSpPr>
        <p:sp>
          <p:nvSpPr>
            <p:cNvPr id="11" name="Google Shape;599;p39">
              <a:extLst>
                <a:ext uri="{FF2B5EF4-FFF2-40B4-BE49-F238E27FC236}">
                  <a16:creationId xmlns:a16="http://schemas.microsoft.com/office/drawing/2014/main" id="{FB57A590-FC4F-CC42-BCD9-2F64A8982534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00;p39">
              <a:extLst>
                <a:ext uri="{FF2B5EF4-FFF2-40B4-BE49-F238E27FC236}">
                  <a16:creationId xmlns:a16="http://schemas.microsoft.com/office/drawing/2014/main" id="{29BD1F7E-BF53-094F-A07C-13F9405A9CE3}"/>
                </a:ext>
              </a:extLst>
            </p:cNvPr>
            <p:cNvSpPr/>
            <p:nvPr/>
          </p:nvSpPr>
          <p:spPr>
            <a:xfrm>
              <a:off x="3988376" y="3021875"/>
              <a:ext cx="241750" cy="241750"/>
            </a:xfrm>
            <a:prstGeom prst="ellipse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01;p39">
              <a:extLst>
                <a:ext uri="{FF2B5EF4-FFF2-40B4-BE49-F238E27FC236}">
                  <a16:creationId xmlns:a16="http://schemas.microsoft.com/office/drawing/2014/main" id="{E9640FE9-9305-5D47-90AB-C3F7A825E052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02;p39">
              <a:extLst>
                <a:ext uri="{FF2B5EF4-FFF2-40B4-BE49-F238E27FC236}">
                  <a16:creationId xmlns:a16="http://schemas.microsoft.com/office/drawing/2014/main" id="{7958724E-7E3B-5C44-B8A3-CB7E73D2835C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28EF4E6-5E90-E949-AFA1-E038EB0AF7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6844243"/>
              </p:ext>
            </p:extLst>
          </p:nvPr>
        </p:nvGraphicFramePr>
        <p:xfrm>
          <a:off x="5504623" y="1291950"/>
          <a:ext cx="3639671" cy="3471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48774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highlight>
                  <a:srgbClr val="FFCD00"/>
                </a:highlight>
                <a:latin typeface="Avenir Roman" panose="02000503020000020003" pitchFamily="2" charset="0"/>
              </a:rPr>
              <a:t>Location Matters</a:t>
            </a:r>
            <a:endParaRPr sz="4000" dirty="0">
              <a:highlight>
                <a:srgbClr val="FFCD00"/>
              </a:highlight>
              <a:latin typeface="Avenir Roman" panose="02000503020000020003" pitchFamily="2" charset="0"/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575" y="37925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latin typeface="Avenir Roman" panose="02000503020000020003" pitchFamily="2" charset="0"/>
              </a:rPr>
              <a:t>Pitch Location, as described by the combination of Plate Height and Plate Side is the primary drivers behind Whiff Probability</a:t>
            </a:r>
            <a:endParaRPr sz="1800" dirty="0">
              <a:latin typeface="Avenir Roman" panose="02000503020000020003" pitchFamily="2" charset="0"/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123593" y="2025001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55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38219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Correlation 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Goal: Understand how Plate Height and Plate Side correlate with Whiff Probability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venir Roman" panose="02000503020000020003" pitchFamily="2" charset="0"/>
                <a:ea typeface="Lora"/>
                <a:cs typeface="Lora"/>
                <a:sym typeface="Lora"/>
              </a:rPr>
              <a:t>2</a:t>
            </a:r>
            <a:endParaRPr sz="2400" dirty="0">
              <a:latin typeface="Avenir Roman" panose="02000503020000020003" pitchFamily="2" charset="0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7078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5142595" y="1475652"/>
            <a:ext cx="3425400" cy="3374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CD00"/>
                </a:highlight>
                <a:latin typeface="Avenir Roman" panose="02000503020000020003" pitchFamily="2" charset="0"/>
              </a:rPr>
              <a:t>Plate Height</a:t>
            </a:r>
            <a:endParaRPr b="1" dirty="0">
              <a:highlight>
                <a:srgbClr val="FFCD00"/>
              </a:highlight>
              <a:latin typeface="Avenir Roman" panose="02000503020000020003" pitchFamily="2" charset="0"/>
            </a:endParaRP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As Plate Height </a:t>
            </a:r>
            <a:r>
              <a:rPr lang="en" sz="1700" i="1" dirty="0">
                <a:latin typeface="Avenir Roman" panose="02000503020000020003" pitchFamily="2" charset="0"/>
              </a:rPr>
              <a:t>decreases</a:t>
            </a:r>
            <a:r>
              <a:rPr lang="en" sz="1700" dirty="0">
                <a:latin typeface="Avenir Roman" panose="02000503020000020003" pitchFamily="2" charset="0"/>
              </a:rPr>
              <a:t>, Whiff Probability </a:t>
            </a:r>
            <a:r>
              <a:rPr lang="en" sz="1700" i="1" dirty="0">
                <a:latin typeface="Avenir Roman" panose="02000503020000020003" pitchFamily="2" charset="0"/>
              </a:rPr>
              <a:t>increases</a:t>
            </a:r>
            <a:endParaRPr lang="en" sz="1700" dirty="0">
              <a:latin typeface="Avenir Roman" panose="02000503020000020003" pitchFamily="2" charset="0"/>
            </a:endParaRPr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Roman" panose="02000503020000020003" pitchFamily="2" charset="0"/>
              </a:rPr>
              <a:t>Factor Correlation</a:t>
            </a:r>
            <a:endParaRPr dirty="0">
              <a:latin typeface="Avenir Roman" panose="02000503020000020003" pitchFamily="2" charset="0"/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2"/>
          </p:nvPr>
        </p:nvSpPr>
        <p:spPr>
          <a:xfrm>
            <a:off x="1381251" y="1475652"/>
            <a:ext cx="3425400" cy="3374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CD00"/>
                </a:highlight>
                <a:latin typeface="Avenir Roman" panose="02000503020000020003" pitchFamily="2" charset="0"/>
              </a:rPr>
              <a:t>Plate Side</a:t>
            </a:r>
            <a:endParaRPr b="1" dirty="0">
              <a:highlight>
                <a:srgbClr val="FFCD00"/>
              </a:highlight>
              <a:latin typeface="Avenir Roman" panose="02000503020000020003" pitchFamily="2" charset="0"/>
            </a:endParaRP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Depends on Batter Side</a:t>
            </a: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Batter Side Right </a:t>
            </a:r>
          </a:p>
          <a:p>
            <a:pPr marL="800100" lvl="1" indent="-342900"/>
            <a:r>
              <a:rPr lang="en" sz="1700" dirty="0">
                <a:latin typeface="Avenir Roman" panose="02000503020000020003" pitchFamily="2" charset="0"/>
              </a:rPr>
              <a:t>Slight correlation, closer towards batter’s box </a:t>
            </a:r>
            <a:r>
              <a:rPr lang="en" sz="1700" dirty="0">
                <a:latin typeface="Avenir Roman" panose="02000503020000020003" pitchFamily="2" charset="0"/>
                <a:sym typeface="Wingdings" pitchFamily="2" charset="2"/>
              </a:rPr>
              <a:t> </a:t>
            </a:r>
            <a:r>
              <a:rPr lang="en" sz="1700" dirty="0">
                <a:latin typeface="Avenir Roman" panose="02000503020000020003" pitchFamily="2" charset="0"/>
              </a:rPr>
              <a:t> higher Whiff Probability</a:t>
            </a:r>
          </a:p>
          <a:p>
            <a:pPr marL="342900" indent="-342900"/>
            <a:r>
              <a:rPr lang="en" sz="1700" dirty="0">
                <a:latin typeface="Avenir Roman" panose="02000503020000020003" pitchFamily="2" charset="0"/>
              </a:rPr>
              <a:t>Batter Left Side</a:t>
            </a:r>
          </a:p>
          <a:p>
            <a:pPr marL="800100" lvl="1" indent="-342900"/>
            <a:r>
              <a:rPr lang="en" sz="1700" dirty="0">
                <a:latin typeface="Avenir Roman" panose="02000503020000020003" pitchFamily="2" charset="0"/>
              </a:rPr>
              <a:t>Strong correlation, further from batter’s box </a:t>
            </a:r>
            <a:r>
              <a:rPr lang="en" sz="1700" dirty="0">
                <a:latin typeface="Avenir Roman" panose="02000503020000020003" pitchFamily="2" charset="0"/>
                <a:sym typeface="Wingdings" pitchFamily="2" charset="2"/>
              </a:rPr>
              <a:t> higher Whiff Probability</a:t>
            </a:r>
            <a:endParaRPr sz="1700" dirty="0">
              <a:latin typeface="Avenir Roman" panose="02000503020000020003" pitchFamily="2" charset="0"/>
            </a:endParaRPr>
          </a:p>
        </p:txBody>
      </p: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F5AD6-B9D5-7E47-86E2-2DB8B9589D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9498" t="17545" r="24714" b="17749"/>
          <a:stretch/>
        </p:blipFill>
        <p:spPr>
          <a:xfrm>
            <a:off x="5573421" y="2764615"/>
            <a:ext cx="2239320" cy="220246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5969DE9-05B6-8C4D-B960-EDC032496DDE}"/>
              </a:ext>
            </a:extLst>
          </p:cNvPr>
          <p:cNvCxnSpPr>
            <a:cxnSpLocks/>
          </p:cNvCxnSpPr>
          <p:nvPr/>
        </p:nvCxnSpPr>
        <p:spPr>
          <a:xfrm>
            <a:off x="7344090" y="3966510"/>
            <a:ext cx="119028" cy="2356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5962BA4-C770-A74D-94A4-4C8DD2F0C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786" y="3772092"/>
            <a:ext cx="186765" cy="18676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0706DA-7942-4E4F-A94D-6A9033730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551" y="4217513"/>
            <a:ext cx="186765" cy="186765"/>
          </a:xfrm>
          <a:prstGeom prst="rect">
            <a:avLst/>
          </a:prstGeom>
        </p:spPr>
      </p:pic>
      <p:grpSp>
        <p:nvGrpSpPr>
          <p:cNvPr id="31" name="Google Shape;642;p39">
            <a:extLst>
              <a:ext uri="{FF2B5EF4-FFF2-40B4-BE49-F238E27FC236}">
                <a16:creationId xmlns:a16="http://schemas.microsoft.com/office/drawing/2014/main" id="{29ECC584-BE4B-A64E-8B10-857B28D12957}"/>
              </a:ext>
            </a:extLst>
          </p:cNvPr>
          <p:cNvGrpSpPr/>
          <p:nvPr/>
        </p:nvGrpSpPr>
        <p:grpSpPr>
          <a:xfrm>
            <a:off x="895481" y="1021606"/>
            <a:ext cx="265253" cy="231588"/>
            <a:chOff x="5292575" y="3681900"/>
            <a:chExt cx="420150" cy="373275"/>
          </a:xfrm>
        </p:grpSpPr>
        <p:sp>
          <p:nvSpPr>
            <p:cNvPr id="32" name="Google Shape;643;p39">
              <a:extLst>
                <a:ext uri="{FF2B5EF4-FFF2-40B4-BE49-F238E27FC236}">
                  <a16:creationId xmlns:a16="http://schemas.microsoft.com/office/drawing/2014/main" id="{968D3162-A04F-4044-9F24-882A2F7D1941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44;p39">
              <a:extLst>
                <a:ext uri="{FF2B5EF4-FFF2-40B4-BE49-F238E27FC236}">
                  <a16:creationId xmlns:a16="http://schemas.microsoft.com/office/drawing/2014/main" id="{F558BC9A-DF49-584F-9C6F-A1CFD8BDFC31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5;p39">
              <a:extLst>
                <a:ext uri="{FF2B5EF4-FFF2-40B4-BE49-F238E27FC236}">
                  <a16:creationId xmlns:a16="http://schemas.microsoft.com/office/drawing/2014/main" id="{1A6768D8-EF25-0442-9FC6-3504220101AD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6;p39">
              <a:extLst>
                <a:ext uri="{FF2B5EF4-FFF2-40B4-BE49-F238E27FC236}">
                  <a16:creationId xmlns:a16="http://schemas.microsoft.com/office/drawing/2014/main" id="{CE68D14C-4517-5E43-B0F5-4F6DA377B2F5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7;p39">
              <a:extLst>
                <a:ext uri="{FF2B5EF4-FFF2-40B4-BE49-F238E27FC236}">
                  <a16:creationId xmlns:a16="http://schemas.microsoft.com/office/drawing/2014/main" id="{D25E7E0F-C058-514A-8174-6D56A4722745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8;p39">
              <a:extLst>
                <a:ext uri="{FF2B5EF4-FFF2-40B4-BE49-F238E27FC236}">
                  <a16:creationId xmlns:a16="http://schemas.microsoft.com/office/drawing/2014/main" id="{0D5CD462-FFD7-F74D-B1AA-66850A4462FB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9;p39">
              <a:extLst>
                <a:ext uri="{FF2B5EF4-FFF2-40B4-BE49-F238E27FC236}">
                  <a16:creationId xmlns:a16="http://schemas.microsoft.com/office/drawing/2014/main" id="{0B434765-62FF-5348-8361-9EE0F25898F0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24BD5-1810-1B4C-B0D7-F93F1EF604F5}"/>
              </a:ext>
            </a:extLst>
          </p:cNvPr>
          <p:cNvGrpSpPr/>
          <p:nvPr/>
        </p:nvGrpSpPr>
        <p:grpSpPr>
          <a:xfrm>
            <a:off x="5676968" y="2764239"/>
            <a:ext cx="2300961" cy="2202469"/>
            <a:chOff x="2971084" y="2465695"/>
            <a:chExt cx="2300961" cy="2202469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FF00DDF-2CD9-4B4C-A31F-A026A94B5E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9498" t="17545" r="24714" b="17749"/>
            <a:stretch/>
          </p:blipFill>
          <p:spPr>
            <a:xfrm flipH="1">
              <a:off x="2971084" y="2465695"/>
              <a:ext cx="2300961" cy="2202469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1CC9250C-A5BE-DD41-A902-D24D2958F9F6}"/>
                </a:ext>
              </a:extLst>
            </p:cNvPr>
            <p:cNvCxnSpPr>
              <a:cxnSpLocks/>
            </p:cNvCxnSpPr>
            <p:nvPr/>
          </p:nvCxnSpPr>
          <p:spPr>
            <a:xfrm>
              <a:off x="3422031" y="3614645"/>
              <a:ext cx="119028" cy="23569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EC50829-FC53-984C-8C67-F6C5DA5A7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7727" y="3420227"/>
              <a:ext cx="186765" cy="186765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4C7AAAE-2698-C64A-845D-C3369C4BB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94492" y="3865648"/>
              <a:ext cx="186765" cy="1867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521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1657</Words>
  <Application>Microsoft Macintosh PowerPoint</Application>
  <PresentationFormat>On-screen Show (16:9)</PresentationFormat>
  <Paragraphs>286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Avenir Roman</vt:lpstr>
      <vt:lpstr>Calibri</vt:lpstr>
      <vt:lpstr>Lora</vt:lpstr>
      <vt:lpstr>Montserrat</vt:lpstr>
      <vt:lpstr>Quattrocento Sans</vt:lpstr>
      <vt:lpstr>Wingdings</vt:lpstr>
      <vt:lpstr>Viola template</vt:lpstr>
      <vt:lpstr>Methods of Improving Whiff Probability</vt:lpstr>
      <vt:lpstr>Executive Summary</vt:lpstr>
      <vt:lpstr>Process &amp; Methodology</vt:lpstr>
      <vt:lpstr>Factor Identification</vt:lpstr>
      <vt:lpstr>Factor Identification</vt:lpstr>
      <vt:lpstr>Factor Identification, Part II </vt:lpstr>
      <vt:lpstr>Location Matters</vt:lpstr>
      <vt:lpstr>Factor Correlation </vt:lpstr>
      <vt:lpstr>Factor Correlation</vt:lpstr>
      <vt:lpstr>Quantification</vt:lpstr>
      <vt:lpstr>Plate Height</vt:lpstr>
      <vt:lpstr>Plate Side</vt:lpstr>
      <vt:lpstr>x15% Whiff Rate</vt:lpstr>
      <vt:lpstr>PowerPoint Presentation</vt:lpstr>
      <vt:lpstr>Instructions for use</vt:lpstr>
      <vt:lpstr>PowerPoint Presentation</vt:lpstr>
      <vt:lpstr>Hello!</vt:lpstr>
      <vt:lpstr>This is a slide title</vt:lpstr>
      <vt:lpstr>89,526,124$</vt:lpstr>
      <vt:lpstr>Big concept</vt:lpstr>
      <vt:lpstr>You can also split your content</vt:lpstr>
      <vt:lpstr>In two or three columns</vt:lpstr>
      <vt:lpstr>Want big impact?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Our process is easy</vt:lpstr>
      <vt:lpstr>Let’s review some concepts</vt:lpstr>
      <vt:lpstr>PowerPoint Presentation</vt:lpstr>
      <vt:lpstr>Android project</vt:lpstr>
      <vt:lpstr>iPhone project</vt:lpstr>
      <vt:lpstr>Tablet project</vt:lpstr>
      <vt:lpstr>Desktop project</vt:lpstr>
      <vt:lpstr>Thanks!</vt:lpstr>
      <vt:lpstr>Credits</vt:lpstr>
      <vt:lpstr>Presentation design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 of Improving Whiff Rate</dc:title>
  <cp:lastModifiedBy>Owner</cp:lastModifiedBy>
  <cp:revision>28</cp:revision>
  <cp:lastPrinted>2020-12-09T05:13:35Z</cp:lastPrinted>
  <dcterms:modified xsi:type="dcterms:W3CDTF">2020-12-09T05:45:13Z</dcterms:modified>
</cp:coreProperties>
</file>